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271" r:id="rId4"/>
    <p:sldId id="289" r:id="rId5"/>
    <p:sldId id="294" r:id="rId6"/>
    <p:sldId id="295" r:id="rId7"/>
    <p:sldId id="296" r:id="rId8"/>
    <p:sldId id="286" r:id="rId9"/>
    <p:sldId id="283" r:id="rId10"/>
    <p:sldId id="287" r:id="rId11"/>
    <p:sldId id="293" r:id="rId12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FF8F1C"/>
    <a:srgbClr val="D0D0CE"/>
    <a:srgbClr val="53565A"/>
    <a:srgbClr val="44D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4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408ED-53CC-4993-A641-52E47EA14CB2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96789-217C-49FA-BE4E-BB0321158E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688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FC25A-D6AE-7F4F-948D-F3B64B1CDF4D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BE1E4-75B7-0E4A-9815-56DEA4E0D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BE1E4-75B7-0E4A-9815-56DEA4E0D8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9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44D62C"/>
                </a:solidFill>
                <a:latin typeface="Museo Sans 500"/>
                <a:cs typeface="Museo Sans 500"/>
              </a:defRPr>
            </a:lvl1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useo Sans 500"/>
                <a:cs typeface="Museo Sans 5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subtitle</a:t>
            </a:r>
            <a:r>
              <a:rPr lang="cs-CZ" noProof="0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03DDD5F5-ABF0-FF4E-BC67-7BFC866C7A6A}" type="datetimeFigureOut">
              <a:rPr lang="cs-CZ" smtClean="0"/>
              <a:pPr/>
              <a:t>28.02.2019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D174495B-2F65-6247-8277-57225DD7FDB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6" descr="PES_LOGO_DIGITAL_GREE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32196"/>
            <a:ext cx="2772000" cy="10875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898120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83818" y="6058926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441" y="643963"/>
            <a:ext cx="2339117" cy="66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17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61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2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200" y="227318"/>
            <a:ext cx="6095999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44D62C"/>
                </a:solidFill>
                <a:latin typeface="Museo Sans 500"/>
                <a:cs typeface="Museo Sans 500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188" y="1600201"/>
            <a:ext cx="7852611" cy="4125876"/>
          </a:xfrm>
        </p:spPr>
        <p:txBody>
          <a:bodyPr/>
          <a:lstStyle>
            <a:lvl1pPr>
              <a:defRPr>
                <a:latin typeface="Museo Sans 500"/>
                <a:cs typeface="Museo Sans 500"/>
              </a:defRPr>
            </a:lvl1pPr>
            <a:lvl2pPr>
              <a:defRPr>
                <a:latin typeface="Museo Sans 500"/>
                <a:cs typeface="Museo Sans 500"/>
              </a:defRPr>
            </a:lvl2pPr>
            <a:lvl3pPr>
              <a:defRPr>
                <a:latin typeface="Museo Sans 500"/>
                <a:cs typeface="Museo Sans 500"/>
              </a:defRPr>
            </a:lvl3pPr>
            <a:lvl4pPr>
              <a:defRPr>
                <a:latin typeface="Museo Sans 500"/>
                <a:cs typeface="Museo Sans 500"/>
              </a:defRPr>
            </a:lvl4pPr>
            <a:lvl5pPr>
              <a:defRPr>
                <a:latin typeface="Museo Sans 500"/>
                <a:cs typeface="Museo Sans 500"/>
              </a:defRPr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03DDD5F5-ABF0-FF4E-BC67-7BFC866C7A6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D174495B-2F65-6247-8277-57225DD7FD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0634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889" y="449179"/>
            <a:ext cx="2037233" cy="57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8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749" y="260518"/>
            <a:ext cx="6095999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44D62C"/>
                </a:solidFill>
                <a:latin typeface="Museo Sans 500"/>
                <a:cs typeface="Museo Sans 500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000">
                <a:latin typeface="Museo Sans 500"/>
                <a:cs typeface="Museo Sans 500"/>
              </a:defRPr>
            </a:lvl1pPr>
            <a:lvl2pPr marL="457200" indent="0">
              <a:buNone/>
              <a:defRPr sz="2000">
                <a:latin typeface="Museo Sans 500"/>
                <a:cs typeface="Museo Sans 500"/>
              </a:defRPr>
            </a:lvl2pPr>
            <a:lvl3pPr marL="914400" indent="0">
              <a:buNone/>
              <a:defRPr sz="2000">
                <a:latin typeface="Museo Sans 500"/>
                <a:cs typeface="Museo Sans 500"/>
              </a:defRPr>
            </a:lvl3pPr>
            <a:lvl4pPr marL="1371600" indent="0">
              <a:buNone/>
              <a:defRPr sz="2000">
                <a:latin typeface="Museo Sans 500"/>
                <a:cs typeface="Museo Sans 500"/>
              </a:defRPr>
            </a:lvl4pPr>
            <a:lvl5pPr marL="1828800" indent="0">
              <a:buNone/>
              <a:defRPr sz="2000">
                <a:latin typeface="Museo Sans 500"/>
                <a:cs typeface="Museo Sans 500"/>
              </a:defRPr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03DDD5F5-ABF0-FF4E-BC67-7BFC866C7A6A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3565A"/>
                </a:solidFill>
                <a:latin typeface="Museo Sans 500"/>
                <a:cs typeface="Museo Sans 500"/>
              </a:defRPr>
            </a:lvl1pPr>
          </a:lstStyle>
          <a:p>
            <a:fld id="{D174495B-2F65-6247-8277-57225DD7FD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371" y="6133714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0544"/>
            <a:ext cx="720000" cy="72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189" y="489284"/>
            <a:ext cx="1968698" cy="55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012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219" y="293624"/>
            <a:ext cx="818494" cy="81849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572841" y="6165373"/>
            <a:ext cx="36000" cy="36000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Green 802 C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3066606" y="6165373"/>
            <a:ext cx="36000" cy="36000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11 C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4560371" y="6165373"/>
            <a:ext cx="36000" cy="36000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2 C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6054136" y="6165373"/>
            <a:ext cx="36000" cy="36000"/>
          </a:xfrm>
          <a:prstGeom prst="rect">
            <a:avLst/>
          </a:prstGeom>
          <a:solidFill>
            <a:srgbClr val="FF8F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Orange 1495 C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7547901" y="6165373"/>
            <a:ext cx="36000" cy="36000"/>
          </a:xfrm>
          <a:prstGeom prst="rect">
            <a:avLst/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Red 485 C</a:t>
            </a:r>
          </a:p>
        </p:txBody>
      </p:sp>
    </p:spTree>
    <p:extLst>
      <p:ext uri="{BB962C8B-B14F-4D97-AF65-F5344CB8AC3E}">
        <p14:creationId xmlns:p14="http://schemas.microsoft.com/office/powerpoint/2010/main" val="243999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506" y="274638"/>
            <a:ext cx="5930561" cy="11430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012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11" name="Picture 10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06" y="293624"/>
            <a:ext cx="818494" cy="81849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572841" y="6165373"/>
            <a:ext cx="36000" cy="36000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Green 802 C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3066606" y="6165373"/>
            <a:ext cx="36000" cy="36000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11 C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560371" y="6165373"/>
            <a:ext cx="36000" cy="36000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2 C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054136" y="6165373"/>
            <a:ext cx="36000" cy="36000"/>
          </a:xfrm>
          <a:prstGeom prst="rect">
            <a:avLst/>
          </a:prstGeom>
          <a:solidFill>
            <a:srgbClr val="FF8F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Orange 1495 C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7547901" y="6165373"/>
            <a:ext cx="36000" cy="36000"/>
          </a:xfrm>
          <a:prstGeom prst="rect">
            <a:avLst/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Red 485 C</a:t>
            </a:r>
          </a:p>
        </p:txBody>
      </p:sp>
    </p:spTree>
    <p:extLst>
      <p:ext uri="{BB962C8B-B14F-4D97-AF65-F5344CB8AC3E}">
        <p14:creationId xmlns:p14="http://schemas.microsoft.com/office/powerpoint/2010/main" val="395130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000" y="274638"/>
            <a:ext cx="581246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012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06" y="293624"/>
            <a:ext cx="818494" cy="8184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572841" y="6165373"/>
            <a:ext cx="36000" cy="36000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Green 802 C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3066606" y="6165373"/>
            <a:ext cx="36000" cy="36000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11 C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560371" y="6165373"/>
            <a:ext cx="36000" cy="36000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2 C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6054136" y="6165373"/>
            <a:ext cx="36000" cy="36000"/>
          </a:xfrm>
          <a:prstGeom prst="rect">
            <a:avLst/>
          </a:prstGeom>
          <a:solidFill>
            <a:srgbClr val="FF8F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Orange 1495 C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7547901" y="6165373"/>
            <a:ext cx="36000" cy="36000"/>
          </a:xfrm>
          <a:prstGeom prst="rect">
            <a:avLst/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Red 485 C</a:t>
            </a:r>
          </a:p>
        </p:txBody>
      </p:sp>
    </p:spTree>
    <p:extLst>
      <p:ext uri="{BB962C8B-B14F-4D97-AF65-F5344CB8AC3E}">
        <p14:creationId xmlns:p14="http://schemas.microsoft.com/office/powerpoint/2010/main" val="105764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494" y="274638"/>
            <a:ext cx="5846773" cy="11430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12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9" name="Picture 8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06" y="293624"/>
            <a:ext cx="818494" cy="81849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572841" y="6165373"/>
            <a:ext cx="36000" cy="36000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Green 802 C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066606" y="6165373"/>
            <a:ext cx="36000" cy="36000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11 C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560371" y="6165373"/>
            <a:ext cx="36000" cy="36000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2 C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6054136" y="6165373"/>
            <a:ext cx="36000" cy="36000"/>
          </a:xfrm>
          <a:prstGeom prst="rect">
            <a:avLst/>
          </a:prstGeom>
          <a:solidFill>
            <a:srgbClr val="FF8F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Orange 1495 C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7547901" y="6165373"/>
            <a:ext cx="36000" cy="36000"/>
          </a:xfrm>
          <a:prstGeom prst="rect">
            <a:avLst/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Red 485 C</a:t>
            </a:r>
          </a:p>
        </p:txBody>
      </p:sp>
    </p:spTree>
    <p:extLst>
      <p:ext uri="{BB962C8B-B14F-4D97-AF65-F5344CB8AC3E}">
        <p14:creationId xmlns:p14="http://schemas.microsoft.com/office/powerpoint/2010/main" val="136858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1451496"/>
            <a:ext cx="9144000" cy="141153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201242"/>
            <a:ext cx="9144000" cy="141153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ES_LOGO_DIGITAL_GREEN_ICON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4423"/>
            <a:ext cx="720000" cy="720000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306" y="293624"/>
            <a:ext cx="818494" cy="81849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572841" y="6165373"/>
            <a:ext cx="36000" cy="36000"/>
          </a:xfrm>
          <a:prstGeom prst="rect">
            <a:avLst/>
          </a:prstGeom>
          <a:solidFill>
            <a:srgbClr val="44D6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Green 802 C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066606" y="6165373"/>
            <a:ext cx="36000" cy="36000"/>
          </a:xfrm>
          <a:prstGeom prst="rect">
            <a:avLst/>
          </a:prstGeom>
          <a:solidFill>
            <a:srgbClr val="5356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11 C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4560371" y="6165373"/>
            <a:ext cx="36000" cy="36000"/>
          </a:xfrm>
          <a:prstGeom prst="rect">
            <a:avLst/>
          </a:prstGeom>
          <a:solidFill>
            <a:srgbClr val="D0D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Cool Gray 2 C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054136" y="6165373"/>
            <a:ext cx="36000" cy="36000"/>
          </a:xfrm>
          <a:prstGeom prst="rect">
            <a:avLst/>
          </a:prstGeom>
          <a:solidFill>
            <a:srgbClr val="FF8F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Orange 1495 C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7547901" y="6165373"/>
            <a:ext cx="36000" cy="36000"/>
          </a:xfrm>
          <a:prstGeom prst="rect">
            <a:avLst/>
          </a:prstGeom>
          <a:solidFill>
            <a:srgbClr val="DA29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>
                <a:latin typeface="Museo Sans 500"/>
                <a:cs typeface="Museo Sans 500"/>
              </a:rPr>
              <a:t>Red 485 C</a:t>
            </a:r>
          </a:p>
        </p:txBody>
      </p:sp>
    </p:spTree>
    <p:extLst>
      <p:ext uri="{BB962C8B-B14F-4D97-AF65-F5344CB8AC3E}">
        <p14:creationId xmlns:p14="http://schemas.microsoft.com/office/powerpoint/2010/main" val="412844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7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DD5F5-ABF0-FF4E-BC67-7BFC866C7A6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495B-2F65-6247-8277-57225DD7F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4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linova@khkpce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spropodnikatele.cz/" TargetMode="External"/><Relationship Id="rId2" Type="http://schemas.openxmlformats.org/officeDocument/2006/relationships/hyperlink" Target="https://www.youtube.com/watch?v=-wUuCilmzs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10946"/>
          </a:xfrm>
        </p:spPr>
        <p:txBody>
          <a:bodyPr>
            <a:normAutofit/>
          </a:bodyPr>
          <a:lstStyle/>
          <a:p>
            <a:r>
              <a:rPr lang="cs-CZ" dirty="0"/>
              <a:t>Právní elektronický systém</a:t>
            </a:r>
            <a:endParaRPr lang="cs-CZ" dirty="0">
              <a:latin typeface="Museo Sans 500"/>
              <a:cs typeface="Museo Sans 50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2926" y="3439886"/>
            <a:ext cx="6400800" cy="278674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pPr algn="l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65729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Kdykoliv k dispozici </a:t>
            </a:r>
          </a:p>
          <a:p>
            <a:pPr lvl="1" algn="just"/>
            <a:r>
              <a:rPr lang="cs-CZ" sz="1600" b="1" dirty="0"/>
              <a:t>Náš systém nikdy nespí. Můžete se k němu přihlásit 24 hodin denně, 7 dní v týdnu, pohodlně a odkudkoliv.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Vše na jednom místě </a:t>
            </a:r>
          </a:p>
          <a:p>
            <a:pPr lvl="1" algn="just"/>
            <a:r>
              <a:rPr lang="cs-CZ" sz="1600" b="1" dirty="0"/>
              <a:t>Už nemusíte kupovat desítky odborných publikací, chodit na drahá školení a hledat v zákonech. Vše najdete na jednom místě. Stačí se přihlásit do systému. 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>
                <a:solidFill>
                  <a:prstClr val="black"/>
                </a:solidFill>
              </a:rPr>
              <a:t>Podnikejte bez pokut </a:t>
            </a:r>
          </a:p>
          <a:p>
            <a:pPr lvl="1" algn="just"/>
            <a:r>
              <a:rPr lang="cs-CZ" sz="1600" b="1" dirty="0">
                <a:solidFill>
                  <a:prstClr val="black"/>
                </a:solidFill>
              </a:rPr>
              <a:t>Povinností je mnoho a zapomenout na některou může každý. Náš systém nezapomene, včas vás na ně upozorní a poradí vám, jak je splnit. Předejděte zbytečným pokutám.</a:t>
            </a:r>
          </a:p>
          <a:p>
            <a:pPr marL="0" lvl="0" indent="0">
              <a:buNone/>
            </a:pPr>
            <a:endParaRPr lang="cs-CZ" sz="2000" b="1" dirty="0">
              <a:solidFill>
                <a:prstClr val="black"/>
              </a:solidFill>
            </a:endParaRP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2426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400" dirty="0"/>
              <a:t>Děkuji za pozornost.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2000" dirty="0"/>
              <a:t>Eva Malinová, Krajská hospodářská komora Pardubického kraje</a:t>
            </a:r>
          </a:p>
          <a:p>
            <a:pPr marL="0" indent="0">
              <a:buNone/>
            </a:pPr>
            <a:r>
              <a:rPr lang="cs-CZ" sz="2000" dirty="0"/>
              <a:t>Tel. +420 731 140 894, mail </a:t>
            </a:r>
            <a:r>
              <a:rPr lang="cs-CZ" sz="2000" dirty="0">
                <a:hlinkClick r:id="rId2"/>
              </a:rPr>
              <a:t>malinova@khkpce.cz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225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Nárůst přijatých právních předpisů v posledních 25 letech je enormní. </a:t>
            </a:r>
            <a:r>
              <a:rPr lang="cs-CZ" b="1" dirty="0"/>
              <a:t>Od roku 1990 bylo ve Sbírce zákonů publikováno více právních předpisů než za období od roku 1918 do roku 1989. </a:t>
            </a:r>
            <a:r>
              <a:rPr lang="cs-CZ" dirty="0"/>
              <a:t>V současné době mluvíme o více jak </a:t>
            </a:r>
            <a:r>
              <a:rPr lang="cs-CZ" b="1" dirty="0"/>
              <a:t>10 000 </a:t>
            </a:r>
            <a:r>
              <a:rPr lang="cs-CZ" dirty="0"/>
              <a:t>právních předpisech, a tyto právní předpisy v sobě obsahují statisíce paragrafů. 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Jak zákon o DPH, tak i zákon o pojistném na sociální zabezpečení byly od roku 2000 každý měněny řádově </a:t>
            </a:r>
            <a:r>
              <a:rPr lang="cs-CZ" b="1" dirty="0"/>
              <a:t>60 až 70krát</a:t>
            </a:r>
            <a:endParaRPr lang="cs-CZ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zákon o daních z příjmů se od téhož roku (2000) upravoval dvakrát rychleji, zhruba </a:t>
            </a:r>
            <a:r>
              <a:rPr lang="cs-CZ" b="1" dirty="0"/>
              <a:t>140 krát</a:t>
            </a:r>
            <a:endParaRPr lang="cs-CZ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b="1" dirty="0"/>
              <a:t>na 120 změn</a:t>
            </a:r>
            <a:r>
              <a:rPr lang="cs-CZ" dirty="0"/>
              <a:t> v inkriminovaném období doznal také živnostenský zákon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80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4" y="1600200"/>
            <a:ext cx="8229600" cy="452596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/>
              <a:t>Ten, kdo v naší zemi nejvíce doplácí na přebujelou byrokracii, je podnikatel. Je jedno, zda je to malý živnostník, firma nebo velká korporace.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/>
              <a:t>Všichni do jednoho ztrácejí čas, energii a hlavně platí za to, aby za ně někdo ověřoval a hlídal jejich povinnosti vůči státu a státním institucím. </a:t>
            </a:r>
          </a:p>
          <a:p>
            <a:pPr algn="just"/>
            <a:endParaRPr lang="cs-CZ" b="1" dirty="0">
              <a:solidFill>
                <a:srgbClr val="44D62C"/>
              </a:solidFill>
            </a:endParaRPr>
          </a:p>
          <a:p>
            <a:pPr algn="just"/>
            <a:r>
              <a:rPr lang="cs-CZ" b="1" dirty="0">
                <a:solidFill>
                  <a:srgbClr val="44D62C"/>
                </a:solidFill>
                <a:effectLst>
                  <a:outerShdw blurRad="50800" dist="38100" dir="2700000" algn="tl" rotWithShape="0">
                    <a:srgbClr val="53565A"/>
                  </a:outerShdw>
                </a:effectLst>
              </a:rPr>
              <a:t>Hospodářská komora ČR, která sdružuje a zastupuje </a:t>
            </a:r>
            <a:br>
              <a:rPr lang="cs-CZ" b="1" dirty="0">
                <a:solidFill>
                  <a:srgbClr val="44D62C"/>
                </a:solidFill>
                <a:effectLst>
                  <a:outerShdw blurRad="50800" dist="38100" dir="2700000" algn="tl" rotWithShape="0">
                    <a:srgbClr val="53565A"/>
                  </a:outerShdw>
                </a:effectLst>
              </a:rPr>
            </a:br>
            <a:r>
              <a:rPr lang="cs-CZ" b="1" dirty="0">
                <a:solidFill>
                  <a:srgbClr val="44D62C"/>
                </a:solidFill>
                <a:effectLst>
                  <a:outerShdw blurRad="50800" dist="38100" dir="2700000" algn="tl" rotWithShape="0">
                    <a:srgbClr val="53565A"/>
                  </a:outerShdw>
                </a:effectLst>
              </a:rPr>
              <a:t>v České republice největší množství podnikatelů a živnostníků, </a:t>
            </a:r>
            <a:br>
              <a:rPr lang="cs-CZ" b="1" dirty="0">
                <a:solidFill>
                  <a:srgbClr val="44D62C"/>
                </a:solidFill>
                <a:effectLst>
                  <a:outerShdw blurRad="50800" dist="38100" dir="2700000" algn="tl" rotWithShape="0">
                    <a:srgbClr val="53565A"/>
                  </a:outerShdw>
                </a:effectLst>
              </a:rPr>
            </a:br>
            <a:r>
              <a:rPr lang="cs-CZ" b="1" dirty="0">
                <a:solidFill>
                  <a:srgbClr val="44D62C"/>
                </a:solidFill>
                <a:effectLst>
                  <a:outerShdw blurRad="50800" dist="38100" dir="2700000" algn="tl" rotWithShape="0">
                    <a:srgbClr val="53565A"/>
                  </a:outerShdw>
                </a:effectLst>
              </a:rPr>
              <a:t>se proto rozhodla najít způsob, jak jim ulehčit. </a:t>
            </a:r>
          </a:p>
          <a:p>
            <a:pPr algn="just"/>
            <a:endParaRPr 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b="1" dirty="0"/>
              <a:t>A proto vznikl Právní elektronický systém (zkráceně také PES). </a:t>
            </a:r>
          </a:p>
        </p:txBody>
      </p:sp>
    </p:spTree>
    <p:extLst>
      <p:ext uri="{BB962C8B-B14F-4D97-AF65-F5344CB8AC3E}">
        <p14:creationId xmlns:p14="http://schemas.microsoft.com/office/powerpoint/2010/main" val="30581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PES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sz="2000" b="1" dirty="0"/>
              <a:t>Video: </a:t>
            </a:r>
            <a:r>
              <a:rPr lang="cs-CZ" sz="2000" b="1" dirty="0">
                <a:hlinkClick r:id="rId2"/>
              </a:rPr>
              <a:t>https://www.youtube.com/watch?v=-wUuCilmzsI</a:t>
            </a:r>
            <a:endParaRPr lang="cs-CZ" sz="2000" b="1" dirty="0"/>
          </a:p>
          <a:p>
            <a:pPr algn="just"/>
            <a:r>
              <a:rPr lang="cs-CZ" sz="2000" b="1" dirty="0"/>
              <a:t>PES je unikátní systém, který podnikatelům přehledně a efektivně zobrazuje jejich zákonné povinnosti.</a:t>
            </a:r>
          </a:p>
          <a:p>
            <a:pPr algn="just"/>
            <a:r>
              <a:rPr lang="cs-CZ" sz="2000" b="1" dirty="0"/>
              <a:t>Dostupný z: </a:t>
            </a:r>
            <a:r>
              <a:rPr lang="cs-CZ" sz="2000" b="1" dirty="0">
                <a:hlinkClick r:id="rId3"/>
              </a:rPr>
              <a:t>www.pespropodnikatele.cz</a:t>
            </a:r>
            <a:endParaRPr lang="cs-CZ" sz="2000" b="1" dirty="0"/>
          </a:p>
          <a:p>
            <a:pPr algn="just"/>
            <a:r>
              <a:rPr lang="cs-CZ" sz="2000" b="1" dirty="0"/>
              <a:t>V této chvíli zpracováno 19 zákonů, ze kterých podnikatelům vyplývá celkem téměř 1200 povinností. </a:t>
            </a:r>
          </a:p>
          <a:p>
            <a:pPr algn="just"/>
            <a:r>
              <a:rPr lang="cs-CZ" sz="2000" b="1" dirty="0"/>
              <a:t>PES byl 7. 1. 2019 spuštěn ve zkušebním provozu a jeho ostrý start se předpokládá v prvním pololetí letošního roku.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Zpracované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/>
              <a:t>Balíček Podnikatel – základ</a:t>
            </a:r>
          </a:p>
          <a:p>
            <a:pPr lvl="1"/>
            <a:r>
              <a:rPr lang="cs-CZ" sz="1700" b="1" dirty="0"/>
              <a:t>Balíček obsahuje povinnosti z těchto zákonů v aktuálním znění:</a:t>
            </a:r>
          </a:p>
          <a:p>
            <a:pPr lvl="2"/>
            <a:r>
              <a:rPr lang="cs-CZ" sz="1700" b="1" dirty="0"/>
              <a:t>živnostenský zákon	</a:t>
            </a:r>
          </a:p>
          <a:p>
            <a:pPr lvl="2"/>
            <a:r>
              <a:rPr lang="cs-CZ" sz="1700" b="1" dirty="0"/>
              <a:t>o daních z příjmů</a:t>
            </a:r>
          </a:p>
          <a:p>
            <a:pPr lvl="2"/>
            <a:r>
              <a:rPr lang="cs-CZ" sz="1700" b="1" dirty="0"/>
              <a:t>o silniční dani</a:t>
            </a:r>
          </a:p>
          <a:p>
            <a:pPr lvl="2"/>
            <a:r>
              <a:rPr lang="cs-CZ" sz="1700" b="1" dirty="0"/>
              <a:t>zákon o DPH</a:t>
            </a:r>
          </a:p>
          <a:p>
            <a:pPr lvl="2"/>
            <a:r>
              <a:rPr lang="cs-CZ" sz="1700" b="1" dirty="0"/>
              <a:t>daňový řád</a:t>
            </a:r>
          </a:p>
          <a:p>
            <a:pPr lvl="2"/>
            <a:r>
              <a:rPr lang="cs-CZ" sz="1700" b="1" dirty="0"/>
              <a:t>o pojistném na sociální zabezpečení</a:t>
            </a:r>
          </a:p>
          <a:p>
            <a:pPr lvl="2"/>
            <a:r>
              <a:rPr lang="cs-CZ" sz="1700" b="1" dirty="0"/>
              <a:t>o veřejném zdravotním pojištění</a:t>
            </a:r>
          </a:p>
          <a:p>
            <a:pPr lvl="2"/>
            <a:r>
              <a:rPr lang="cs-CZ" sz="1700" b="1" dirty="0"/>
              <a:t>o pojistném na veřejné zdravotní pojištění</a:t>
            </a:r>
          </a:p>
          <a:p>
            <a:pPr lvl="2"/>
            <a:r>
              <a:rPr lang="cs-CZ" sz="1700" b="1" dirty="0"/>
              <a:t>o evidenci tržeb</a:t>
            </a:r>
          </a:p>
          <a:p>
            <a:pPr lvl="2"/>
            <a:r>
              <a:rPr lang="cs-CZ" sz="1700" b="1" dirty="0"/>
              <a:t>o státní statistické službě</a:t>
            </a:r>
          </a:p>
          <a:p>
            <a:pPr lvl="2"/>
            <a:r>
              <a:rPr lang="cs-CZ" sz="1700" b="1" dirty="0"/>
              <a:t>o prodejní době</a:t>
            </a:r>
          </a:p>
          <a:p>
            <a:pPr lvl="2"/>
            <a:r>
              <a:rPr lang="cs-CZ" sz="1700" b="1" dirty="0"/>
              <a:t>o nemocenském pojištění</a:t>
            </a:r>
          </a:p>
          <a:p>
            <a:pPr lvl="2"/>
            <a:r>
              <a:rPr lang="cs-CZ" sz="1700" b="1" dirty="0"/>
              <a:t>rejstříkový zákon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73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Zpracované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Balíček Podnikatel – zaměstnavatel</a:t>
            </a:r>
          </a:p>
          <a:p>
            <a:pPr lvl="1"/>
            <a:r>
              <a:rPr lang="cs-CZ" sz="1700" b="1" dirty="0"/>
              <a:t>Balíček obsahuje povinnosti z těchto zákonů v aktuálním znění: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zákoník práce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o zaměstnanosti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o inspekci práce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o zajištění dalších podmínek bezpečnosti a ochraně zdraví při práci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o požární ochraně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b="1" dirty="0"/>
              <a:t>o ochraně zaměstnanců při platební neschopnosti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200210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/>
          </a:p>
          <a:p>
            <a:r>
              <a:rPr lang="cs-CZ" sz="2400" b="1" dirty="0"/>
              <a:t>Během zkušebního provozu je systém PES zdarma.  </a:t>
            </a:r>
          </a:p>
          <a:p>
            <a:pPr lvl="1"/>
            <a:r>
              <a:rPr lang="cs-CZ" sz="2000" b="1" dirty="0"/>
              <a:t>Přístupový kód lze obdržet u složky HK ČR. </a:t>
            </a:r>
          </a:p>
          <a:p>
            <a:r>
              <a:rPr lang="cs-CZ" sz="2400" b="1" dirty="0"/>
              <a:t>Následně bude PES zpoplatněn. </a:t>
            </a:r>
          </a:p>
          <a:p>
            <a:r>
              <a:rPr lang="cs-CZ" sz="2400" b="1" dirty="0"/>
              <a:t>Cena balíčku na jeden rok je 1200,- Kč bez DPH.</a:t>
            </a:r>
          </a:p>
          <a:p>
            <a:r>
              <a:rPr lang="cs-CZ" sz="2400" b="1" dirty="0"/>
              <a:t>Člen HK ČR má nárok na slevu ve výši 25 %.</a:t>
            </a:r>
          </a:p>
          <a:p>
            <a:pPr lvl="1"/>
            <a:r>
              <a:rPr lang="cs-CZ" sz="2000" b="1" dirty="0"/>
              <a:t>Slevový kód lze obdržet u složky HK ČR.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87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/>
          </a:p>
          <a:p>
            <a:endParaRPr lang="cs-CZ" sz="2000" b="1" dirty="0"/>
          </a:p>
          <a:p>
            <a:pPr algn="just"/>
            <a:r>
              <a:rPr lang="cs-CZ" sz="2000" b="1" dirty="0"/>
              <a:t>Pořádek ve vašem podnikání</a:t>
            </a:r>
          </a:p>
          <a:p>
            <a:pPr lvl="1" algn="just"/>
            <a:r>
              <a:rPr lang="cs-CZ" sz="1600" b="1" dirty="0"/>
              <a:t>S naším systémem máte absolutní přehled o vašich zákonných povinnostech.  A to ve svém počítači nebo tabletu. </a:t>
            </a:r>
            <a:endParaRPr lang="cs-CZ" sz="2000" b="1" dirty="0"/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Šetří čas </a:t>
            </a:r>
          </a:p>
          <a:p>
            <a:pPr lvl="1" algn="just"/>
            <a:r>
              <a:rPr lang="cs-CZ" sz="1600" b="1" dirty="0"/>
              <a:t>Podnikejte a nenechte se zdržovat byrokracií. S naším systémem čas rozhodně ztrácet nebudete, vyhledá vaše povinnosti za vás. Rychle a efektivně. 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8024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b="1" dirty="0"/>
          </a:p>
          <a:p>
            <a:endParaRPr lang="cs-CZ" sz="2000" b="1" dirty="0"/>
          </a:p>
          <a:p>
            <a:pPr algn="just"/>
            <a:r>
              <a:rPr lang="cs-CZ" sz="2000" b="1" dirty="0"/>
              <a:t>Zjednoduší vaše podnikání</a:t>
            </a:r>
            <a:endParaRPr lang="cs-CZ" sz="2000" dirty="0"/>
          </a:p>
          <a:p>
            <a:pPr lvl="1" algn="just"/>
            <a:r>
              <a:rPr lang="cs-CZ" sz="1600" b="1" dirty="0"/>
              <a:t>Náš systém je návodný, bez zbytečných složitostí. Díky němu můžete sledovat a uspořádat své povinnosti. Rozhodněte se, zda je budete plnit vy nebo je delegujete na své kolegy a budete dohlížet na jejich splnění. </a:t>
            </a:r>
          </a:p>
          <a:p>
            <a:pPr marL="457200" lvl="1" indent="0" algn="just">
              <a:buNone/>
            </a:pPr>
            <a:endParaRPr lang="cs-CZ" sz="2000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Šetří peníze </a:t>
            </a: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cs-CZ" sz="1600" b="1" dirty="0"/>
              <a:t>Porovnejte si cenu našeho systému a vaše výdaje na odbornou literaturu, konzultace, poradenství a právní služby. Neutrácejte zbytečně.</a:t>
            </a:r>
          </a:p>
        </p:txBody>
      </p:sp>
    </p:spTree>
    <p:extLst>
      <p:ext uri="{BB962C8B-B14F-4D97-AF65-F5344CB8AC3E}">
        <p14:creationId xmlns:p14="http://schemas.microsoft.com/office/powerpoint/2010/main" val="40374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5319</TotalTime>
  <Words>460</Words>
  <Application>Microsoft Office PowerPoint</Application>
  <PresentationFormat>Předvádění na obrazovce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Museo Sans 500</vt:lpstr>
      <vt:lpstr>Office Theme</vt:lpstr>
      <vt:lpstr>Právní elektronický systém</vt:lpstr>
      <vt:lpstr>Proč PES?</vt:lpstr>
      <vt:lpstr>Proč PES?</vt:lpstr>
      <vt:lpstr>Co je to PES</vt:lpstr>
      <vt:lpstr>Zpracované zákony</vt:lpstr>
      <vt:lpstr>Zpracované zákony</vt:lpstr>
      <vt:lpstr>Cena </vt:lpstr>
      <vt:lpstr>PES  </vt:lpstr>
      <vt:lpstr>PES  </vt:lpstr>
      <vt:lpstr>PES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 - Messaging</dc:title>
  <dc:creator>X X</dc:creator>
  <cp:lastModifiedBy>malinova</cp:lastModifiedBy>
  <cp:revision>90</cp:revision>
  <cp:lastPrinted>2019-02-05T16:28:09Z</cp:lastPrinted>
  <dcterms:created xsi:type="dcterms:W3CDTF">2018-10-30T08:37:11Z</dcterms:created>
  <dcterms:modified xsi:type="dcterms:W3CDTF">2019-02-28T11:58:19Z</dcterms:modified>
</cp:coreProperties>
</file>